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87" r:id="rId14"/>
    <p:sldId id="275" r:id="rId15"/>
    <p:sldId id="276" r:id="rId16"/>
    <p:sldId id="277" r:id="rId17"/>
    <p:sldId id="279" r:id="rId18"/>
    <p:sldId id="278" r:id="rId19"/>
    <p:sldId id="284" r:id="rId20"/>
    <p:sldId id="285" r:id="rId21"/>
    <p:sldId id="286" r:id="rId22"/>
    <p:sldId id="291" r:id="rId23"/>
    <p:sldId id="280" r:id="rId24"/>
    <p:sldId id="281" r:id="rId25"/>
    <p:sldId id="282" r:id="rId26"/>
    <p:sldId id="283" r:id="rId27"/>
    <p:sldId id="288" r:id="rId28"/>
    <p:sldId id="289" r:id="rId29"/>
    <p:sldId id="290" r:id="rId30"/>
    <p:sldId id="292" r:id="rId31"/>
  </p:sldIdLst>
  <p:sldSz cx="14630400" cy="8229600"/>
  <p:notesSz cx="8229600" cy="14630400"/>
  <p:embeddedFontLst>
    <p:embeddedFont>
      <p:font typeface="Poppins Light" panose="00000400000000000000" pitchFamily="2" charset="0"/>
      <p:regular r:id="rId33"/>
      <p:italic r:id="rId34"/>
    </p:embeddedFont>
    <p:embeddedFont>
      <p:font typeface="Roboto Light" panose="02000000000000000000" pitchFamily="2" charset="0"/>
      <p:regular r:id="rId35"/>
      <p: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F2762-F0D7-4576-AA4C-E0771895F6C0}" v="5" dt="2025-05-16T08:25:09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Khaled" userId="233150f4f592157e" providerId="LiveId" clId="{548F2762-F0D7-4576-AA4C-E0771895F6C0}"/>
    <pc:docChg chg="addSld modSld">
      <pc:chgData name="Mohamed Khaled" userId="233150f4f592157e" providerId="LiveId" clId="{548F2762-F0D7-4576-AA4C-E0771895F6C0}" dt="2025-05-16T09:21:17.757" v="34" actId="1076"/>
      <pc:docMkLst>
        <pc:docMk/>
      </pc:docMkLst>
      <pc:sldChg chg="modSp mod">
        <pc:chgData name="Mohamed Khaled" userId="233150f4f592157e" providerId="LiveId" clId="{548F2762-F0D7-4576-AA4C-E0771895F6C0}" dt="2025-05-16T07:39:56.333" v="1" actId="113"/>
        <pc:sldMkLst>
          <pc:docMk/>
          <pc:sldMk cId="4151666609" sldId="264"/>
        </pc:sldMkLst>
        <pc:graphicFrameChg chg="modGraphic">
          <ac:chgData name="Mohamed Khaled" userId="233150f4f592157e" providerId="LiveId" clId="{548F2762-F0D7-4576-AA4C-E0771895F6C0}" dt="2025-05-16T07:39:56.333" v="1" actId="113"/>
          <ac:graphicFrameMkLst>
            <pc:docMk/>
            <pc:sldMk cId="4151666609" sldId="264"/>
            <ac:graphicFrameMk id="3" creationId="{A85B0DF6-595B-651D-D11E-8F5C0873C55E}"/>
          </ac:graphicFrameMkLst>
        </pc:graphicFrameChg>
      </pc:sldChg>
      <pc:sldChg chg="addSp modSp mod modAnim">
        <pc:chgData name="Mohamed Khaled" userId="233150f4f592157e" providerId="LiveId" clId="{548F2762-F0D7-4576-AA4C-E0771895F6C0}" dt="2025-05-16T08:11:16.094" v="15" actId="1076"/>
        <pc:sldMkLst>
          <pc:docMk/>
          <pc:sldMk cId="3313541291" sldId="274"/>
        </pc:sldMkLst>
        <pc:picChg chg="add mod">
          <ac:chgData name="Mohamed Khaled" userId="233150f4f592157e" providerId="LiveId" clId="{548F2762-F0D7-4576-AA4C-E0771895F6C0}" dt="2025-05-16T08:11:16.094" v="15" actId="1076"/>
          <ac:picMkLst>
            <pc:docMk/>
            <pc:sldMk cId="3313541291" sldId="274"/>
            <ac:picMk id="4" creationId="{04AFAD7B-D944-2289-65E7-E8A73B70543B}"/>
          </ac:picMkLst>
        </pc:picChg>
      </pc:sldChg>
      <pc:sldChg chg="addSp modSp mod">
        <pc:chgData name="Mohamed Khaled" userId="233150f4f592157e" providerId="LiveId" clId="{548F2762-F0D7-4576-AA4C-E0771895F6C0}" dt="2025-05-16T08:14:02.816" v="24" actId="14100"/>
        <pc:sldMkLst>
          <pc:docMk/>
          <pc:sldMk cId="988800293" sldId="281"/>
        </pc:sldMkLst>
        <pc:picChg chg="add mod">
          <ac:chgData name="Mohamed Khaled" userId="233150f4f592157e" providerId="LiveId" clId="{548F2762-F0D7-4576-AA4C-E0771895F6C0}" dt="2025-05-16T08:14:02.816" v="24" actId="14100"/>
          <ac:picMkLst>
            <pc:docMk/>
            <pc:sldMk cId="988800293" sldId="281"/>
            <ac:picMk id="3" creationId="{BB8041F4-FFAC-8B40-D1AA-E389A45A3993}"/>
          </ac:picMkLst>
        </pc:picChg>
      </pc:sldChg>
      <pc:sldChg chg="addSp modSp new mod modAnim">
        <pc:chgData name="Mohamed Khaled" userId="233150f4f592157e" providerId="LiveId" clId="{548F2762-F0D7-4576-AA4C-E0771895F6C0}" dt="2025-05-16T09:21:17.757" v="34" actId="1076"/>
        <pc:sldMkLst>
          <pc:docMk/>
          <pc:sldMk cId="3501749059" sldId="292"/>
        </pc:sldMkLst>
        <pc:picChg chg="add mod">
          <ac:chgData name="Mohamed Khaled" userId="233150f4f592157e" providerId="LiveId" clId="{548F2762-F0D7-4576-AA4C-E0771895F6C0}" dt="2025-05-16T09:21:17.757" v="34" actId="1076"/>
          <ac:picMkLst>
            <pc:docMk/>
            <pc:sldMk cId="3501749059" sldId="292"/>
            <ac:picMk id="2" creationId="{162FDE57-A20A-0978-81A7-C88682DCF4E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22:51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 0,'-5'0,"-7"0,0 5,1 7,2 5,3 6,3 3,1 3,2 0,0 1,1 0,-1-5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33:42.4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264 552,'145'-2,"157"4,-202 12,9 0,16 0,-78-7,50 2,632-8,-348-3,-130 16,-43 0,669-11,-454-6,-49 18,-37 0,-18-16,129 2,-213 13,46 0,-61-14,261 12,388 8,-579-22,723 2,-988 1,0 2,35 7,-30-4,33 2,44 6,-72-7,53 2,-72-8,24 1,-38-2,0 0,0 0,0-1,0 1,0 0,0 0,0-1,0 1,0-1,0 0,-1 0,1 1,3-3,-5 2,0 0,1 1,-1-1,0 1,0-1,0 0,0 1,0-1,0 1,0-1,0 0,0 1,0-1,0 0,0 1,0-1,0 1,-1-1,1 0,0 1,-1-1,1 1,0-1,-1 1,1-1,0 1,-2-1,-15-19,10 12,0-2,-85-122,1 2,1 3,87 124,0-1,0 0,-1 0,0 1,1 0,-1 0,0 0,0 0,-1 0,1 1,-1 0,1 0,-1 0,0 1,1-1,-1 1,0 0,-7 0,-12-1,1 1,-42 4,22 0,-880 0,491-5,387 0,-55-9,-9-2,-120-16,148 15,-119-4,51 20,-89-4,142-12,61 8,-38-2,-437 5,261 5,185-1,20 1,-1-3,0-1,-44-9,-93-25,138 29,-1 2,1 2,-1 2,-45 4,-7 0,-335-3,403-2,0 0,-33-9,31 5,-49-2,-337 7,199 2,196-2,0-1,-38-9,37 6,-1 0,-27 0,-520 4,276 3,271-2,-25 1,0-3,-98-15,109 12,-1 0,0 3,-61 3,-50-2,60-13,61 8,-54-4,-178 10,117 1,127 0,0 1,0 1,-25 6,22-4,-40 4,17-6,9-2,0 2,-39 9,-70 17,112-24,1-1,0-2,-1-1,-31-3,-61 3,114 0,-1 0,1 1,-1 0,1 1,0 0,0 0,0 1,0 0,1 1,-15 9,18-10,0 0,0 1,1-1,0 1,0 0,0 0,0 0,1 0,-1 1,2-1,-1 1,0 0,1 0,0 0,1 0,-1 0,0 7,-2 59,6 85,1-38,-3-108,0-3,0-1,0 1,1 0,0-1,3 15,-3-19,0-1,1 0,-1 1,0-1,1 0,-1 0,1 0,0 0,0 0,-1 0,1-1,0 1,1-1,-1 1,0-1,0 0,1 0,-1 0,1 0,-1 0,4 1,26 3,0-1,0-1,0-2,0-1,38-5,27 1,-64 3,-9 0,0 1,0 1,-1 1,39 9,-23-4,1-1,-1-1,1-3,51-3,-42 0,1 3,54 7,2 4,1-6,140-7,-95-3,613 3,-566 15,-32-2,601-10,-398-5,1292 2,-1427 15,-15-1,912-12,-544-4,420 2,-982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33:45.7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31,'5912'0,"-5862"-2,57-11,42-1,661 12,-390 4,-309-4,123 5,-164 10,-52-8,0-1,22 1,328-2,-188-5,-117 1,76 3,-136-2,1 0,0 1,-1-1,1 1,-1 0,1 0,-1 0,1 1,-1-1,0 1,1 0,-1 0,0 0,0 0,-1 0,1 1,0-1,-1 1,1 0,-1 0,0 0,0 0,2 4,-1 2,0 0,0 0,-1 0,0 0,-1 0,0 0,0 1,-1 11,12 140,0 1,-11-102,-4 80,3-137,-1-1,1 1,-1 0,0 0,0 0,0 0,0-1,0 1,-1-1,1 1,-1-1,0 1,0-1,0 0,0 0,0 0,0 0,0 0,-1 0,1-1,-1 1,1-1,-1 1,0-1,1 0,-1 0,0 0,0-1,0 1,-3 0,-12 1,1-1,-1-1,1 0,-20-3,6 1,-719-3,414 7,-1116-2,1414-2,-59-10,-20-2,-437 11,283 6,123-2,-164-3,166-12,-58-1,-1029 15,537 1,678 0,0 1,1 0,-22 7,18-4,-38 4,-310-6,190-5,-1149 2,1322 0,-1 0,1-1,-1 1,1-1,-1 0,1-1,0 1,-1-1,1-1,-9-3,12 3,0 1,1 0,-1-1,0 1,1-1,-1 0,1 0,0 0,0 0,0 0,1 0,-1-1,1 1,-1 0,1-1,0 0,0 1,1-1,-1 1,1-5,-1-1,0 0,1-1,1 1,-1 0,1-1,1 1,0 0,0 0,6-13,-6 17,0 1,0 0,0 0,1 0,0 0,-1 0,2 1,-1-1,0 1,1 0,-1 0,1 0,0 0,0 1,0-1,0 1,1 0,-1 0,1 1,7-3,16-2,-1-1,47-18,-57 18,1 2,0 1,0 0,33-3,12-2,13-1,-1 4,149 5,-97 3,6105-2,-6190 2,59 10,21 2,414-11,-276-5,-241 1,-1-2,1 0,-1 0,0-2,25-9,-23 7,1 1,-1 0,41-4,72-4,-69 6,76 1,-902 6,349 3,384-1,0 2,-33 8,31-6,-49 4,-179-9,234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6T03:33:53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9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PHARMACY MANAGEMENT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	  	   	SYSTEM 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PHARMACY system streamlines operations for patient care, orders, inventory, payments, and security. It offers an integrated solution tailored for efficient pharmacy management.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9D348-2DDA-5E5C-3663-C45EFE7F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81" y="4575961"/>
            <a:ext cx="6597453" cy="167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0947B-2781-8AC3-5B21-00464F75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66" y="1466864"/>
            <a:ext cx="6597452" cy="1671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6EC5F-E924-8682-718E-32138B247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6" y="4575961"/>
            <a:ext cx="6648860" cy="1671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8AE58-C7DA-BD1C-2616-6CA2049CD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881" y="1466864"/>
            <a:ext cx="6597453" cy="16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4EA3F-AA5F-16C0-3808-6A71D6026DFB}"/>
              </a:ext>
            </a:extLst>
          </p:cNvPr>
          <p:cNvSpPr txBox="1"/>
          <p:nvPr/>
        </p:nvSpPr>
        <p:spPr>
          <a:xfrm>
            <a:off x="568712" y="3856098"/>
            <a:ext cx="54752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Abstraction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C1655-A0E2-415A-167E-04676434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99" y="2446513"/>
            <a:ext cx="562053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77402-3452-A8BA-2CB8-A2536C57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80" y="3217317"/>
            <a:ext cx="8327780" cy="1460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F1C5D-101B-BA3F-094C-5F52D54D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872" y="341816"/>
            <a:ext cx="3905795" cy="7211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FAD7B-D944-2289-65E7-E8A73B70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730" y="341816"/>
            <a:ext cx="2102660" cy="27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51BAF6-236C-CE46-BD9B-BB447EE7900F}"/>
              </a:ext>
            </a:extLst>
          </p:cNvPr>
          <p:cNvSpPr txBox="1"/>
          <p:nvPr/>
        </p:nvSpPr>
        <p:spPr>
          <a:xfrm>
            <a:off x="1880755" y="394578"/>
            <a:ext cx="11388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Our Comparable Interface Implementation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187BF2-F84A-E47A-F8AF-B3369CB0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60" y="2220949"/>
            <a:ext cx="10221751" cy="1543265"/>
          </a:xfrm>
          <a:prstGeom prst="rect">
            <a:avLst/>
          </a:prstGeom>
        </p:spPr>
      </p:pic>
      <p:pic>
        <p:nvPicPr>
          <p:cNvPr id="7" name="Picture 6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DC32F326-21D4-1EB7-49FA-0128BAF1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061" y="4031269"/>
            <a:ext cx="10221751" cy="1829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520E3-9584-921C-9719-1F927FF32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061" y="6148160"/>
            <a:ext cx="10221751" cy="12053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6D4F96-7A71-AD78-53D9-8D4330E6A5C0}"/>
                  </a:ext>
                </a:extLst>
              </p14:cNvPr>
              <p14:cNvContentPartPr/>
              <p14:nvPr/>
            </p14:nvContentPartPr>
            <p14:xfrm>
              <a:off x="2565605" y="6743635"/>
              <a:ext cx="21960" cy="81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6D4F96-7A71-AD78-53D9-8D4330E6A5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1965" y="6635635"/>
                <a:ext cx="1296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008438-F593-EE6C-1904-8A666224891A}"/>
                  </a:ext>
                </a:extLst>
              </p14:cNvPr>
              <p14:cNvContentPartPr/>
              <p14:nvPr/>
            </p14:nvContentPartPr>
            <p14:xfrm>
              <a:off x="2325845" y="4965955"/>
              <a:ext cx="3400560" cy="292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008438-F593-EE6C-1904-8A66622489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1845" y="4858315"/>
                <a:ext cx="35082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D79C1D-F61F-8352-41A2-D5D83FAA7FAA}"/>
                  </a:ext>
                </a:extLst>
              </p14:cNvPr>
              <p14:cNvContentPartPr/>
              <p14:nvPr/>
            </p14:nvContentPartPr>
            <p14:xfrm>
              <a:off x="2317205" y="6680635"/>
              <a:ext cx="3196800" cy="273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D79C1D-F61F-8352-41A2-D5D83FAA7F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63565" y="6572635"/>
                <a:ext cx="33044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164312-EC50-4C24-3A7D-E977A0751DDE}"/>
                  </a:ext>
                </a:extLst>
              </p14:cNvPr>
              <p14:cNvContentPartPr/>
              <p14:nvPr/>
            </p14:nvContentPartPr>
            <p14:xfrm>
              <a:off x="1569125" y="247259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164312-EC50-4C24-3A7D-E977A0751D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15125" y="2364955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48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1AEE3-15D2-F209-C128-25C194D2F53D}"/>
              </a:ext>
            </a:extLst>
          </p:cNvPr>
          <p:cNvSpPr txBox="1"/>
          <p:nvPr/>
        </p:nvSpPr>
        <p:spPr>
          <a:xfrm>
            <a:off x="501805" y="3755737"/>
            <a:ext cx="547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Service Interface UML Diagram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5F1E01-080B-B8B5-5F74-2377AB6E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107" y="1515171"/>
            <a:ext cx="5585488" cy="519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6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94439-5D9C-CAF6-A261-53AAC3AE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368" y="217862"/>
            <a:ext cx="3989604" cy="4699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0F1D6-9B6A-424B-22BC-36313F6D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54" y="217862"/>
            <a:ext cx="4772691" cy="4699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8692B-1D89-EEB9-EE8C-436B93BC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7" y="5156787"/>
            <a:ext cx="4256604" cy="2966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844BE6-7326-661E-C772-46E409A30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855" y="5156786"/>
            <a:ext cx="4772690" cy="2966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2F178B-DBFB-8E44-8C2E-560F17693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864" y="5212541"/>
            <a:ext cx="3989604" cy="2854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32A6AE-89CC-0A8D-F7F9-F3446E9F2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27" y="217861"/>
            <a:ext cx="4256604" cy="46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A6864-6C5C-16ED-E9CC-7DD1C7F49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048" y="223026"/>
            <a:ext cx="5467823" cy="653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25063-BEE4-2251-B8FC-27F219A44054}"/>
              </a:ext>
            </a:extLst>
          </p:cNvPr>
          <p:cNvSpPr txBox="1"/>
          <p:nvPr/>
        </p:nvSpPr>
        <p:spPr>
          <a:xfrm>
            <a:off x="501805" y="3755737"/>
            <a:ext cx="5475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Patient Service Interface As Example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67EDA-5DC2-5A35-7424-8F045073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049" y="6994108"/>
            <a:ext cx="5467823" cy="11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1CAF91-CB4B-56CC-5610-76DAFC9E3CD2}"/>
              </a:ext>
            </a:extLst>
          </p:cNvPr>
          <p:cNvSpPr txBox="1"/>
          <p:nvPr/>
        </p:nvSpPr>
        <p:spPr>
          <a:xfrm>
            <a:off x="501805" y="3934156"/>
            <a:ext cx="547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Exception Handling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E1193-E754-8206-2257-F8EB1D1F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93" y="2015837"/>
            <a:ext cx="7800402" cy="419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44879-4ED6-B4A3-6160-0175180D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4" y="442957"/>
            <a:ext cx="7897327" cy="7678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22CAFA-AAB1-5119-CDB6-4B40BA01D0DA}"/>
              </a:ext>
            </a:extLst>
          </p:cNvPr>
          <p:cNvSpPr txBox="1"/>
          <p:nvPr/>
        </p:nvSpPr>
        <p:spPr>
          <a:xfrm>
            <a:off x="501805" y="3934156"/>
            <a:ext cx="547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PlaceOrder</a:t>
            </a:r>
            <a:r>
              <a:rPr lang="en-GB" sz="3600" dirty="0">
                <a:solidFill>
                  <a:schemeClr val="bg1"/>
                </a:solidFill>
              </a:rPr>
              <a:t> method as example of System Architecture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C510E9-23B5-EA7E-28AD-D803C10AFD6D}"/>
              </a:ext>
            </a:extLst>
          </p:cNvPr>
          <p:cNvSpPr txBox="1"/>
          <p:nvPr/>
        </p:nvSpPr>
        <p:spPr>
          <a:xfrm>
            <a:off x="4962292" y="190443"/>
            <a:ext cx="547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Additional Features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6F707-EBB4-BBA9-EDB6-61C7C317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409" y="962140"/>
            <a:ext cx="5299046" cy="7077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0A38B6-F375-5D7F-41A4-3A2C84D89441}"/>
              </a:ext>
            </a:extLst>
          </p:cNvPr>
          <p:cNvSpPr txBox="1"/>
          <p:nvPr/>
        </p:nvSpPr>
        <p:spPr>
          <a:xfrm>
            <a:off x="1629429" y="3391525"/>
            <a:ext cx="5475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Builder Design , Why ?</a:t>
            </a:r>
          </a:p>
          <a:p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5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0A887-BD31-BFD2-02BA-AE8756A37A5D}"/>
              </a:ext>
            </a:extLst>
          </p:cNvPr>
          <p:cNvSpPr txBox="1"/>
          <p:nvPr/>
        </p:nvSpPr>
        <p:spPr>
          <a:xfrm>
            <a:off x="2174488" y="613317"/>
            <a:ext cx="9735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Pharmacy Management System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5B0DF6-595B-651D-D11E-8F5C0873C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535558"/>
              </p:ext>
            </p:extLst>
          </p:nvPr>
        </p:nvGraphicFramePr>
        <p:xfrm>
          <a:off x="1739590" y="2906875"/>
          <a:ext cx="10850136" cy="38705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16712">
                  <a:extLst>
                    <a:ext uri="{9D8B030D-6E8A-4147-A177-3AD203B41FA5}">
                      <a16:colId xmlns:a16="http://schemas.microsoft.com/office/drawing/2014/main" val="93723270"/>
                    </a:ext>
                  </a:extLst>
                </a:gridCol>
                <a:gridCol w="3616712">
                  <a:extLst>
                    <a:ext uri="{9D8B030D-6E8A-4147-A177-3AD203B41FA5}">
                      <a16:colId xmlns:a16="http://schemas.microsoft.com/office/drawing/2014/main" val="3185826104"/>
                    </a:ext>
                  </a:extLst>
                </a:gridCol>
                <a:gridCol w="3616712">
                  <a:extLst>
                    <a:ext uri="{9D8B030D-6E8A-4147-A177-3AD203B41FA5}">
                      <a16:colId xmlns:a16="http://schemas.microsoft.com/office/drawing/2014/main" val="1976543085"/>
                    </a:ext>
                  </a:extLst>
                </a:gridCol>
              </a:tblGrid>
              <a:tr h="96763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240761"/>
                  </a:ext>
                </a:extLst>
              </a:tr>
              <a:tr h="96763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Mohamed Khaled Ahmed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2201057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Class Model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762287"/>
                  </a:ext>
                </a:extLst>
              </a:tr>
              <a:tr h="96763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Mosa Abdelaziz Morgan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2200257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Service Interface Design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656736"/>
                  </a:ext>
                </a:extLst>
              </a:tr>
              <a:tr h="96763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Ahmed Nagger Hassan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2200306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Graphical User Interface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54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1EBA5-2126-D9D5-2FDC-6D32B3FD9B28}"/>
              </a:ext>
            </a:extLst>
          </p:cNvPr>
          <p:cNvSpPr txBox="1"/>
          <p:nvPr/>
        </p:nvSpPr>
        <p:spPr>
          <a:xfrm>
            <a:off x="5218770" y="129767"/>
            <a:ext cx="547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Additional Features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EC5C4-8074-7250-A8AA-5AF2C8B2086F}"/>
              </a:ext>
            </a:extLst>
          </p:cNvPr>
          <p:cNvSpPr txBox="1"/>
          <p:nvPr/>
        </p:nvSpPr>
        <p:spPr>
          <a:xfrm>
            <a:off x="380071" y="3504607"/>
            <a:ext cx="5475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Singleton Design , Why ?</a:t>
            </a:r>
          </a:p>
          <a:p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2534A720-E236-6AC2-F199-6029E331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08" y="2065269"/>
            <a:ext cx="7112621" cy="44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B109E8-E422-FB80-854B-CE2B634774C6}"/>
              </a:ext>
            </a:extLst>
          </p:cNvPr>
          <p:cNvSpPr txBox="1"/>
          <p:nvPr/>
        </p:nvSpPr>
        <p:spPr>
          <a:xfrm>
            <a:off x="208155" y="3534874"/>
            <a:ext cx="36364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J-unit Testing</a:t>
            </a:r>
          </a:p>
          <a:p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03EDE-E266-BC94-39E0-3B7F7893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618" y="740868"/>
            <a:ext cx="6757449" cy="6262606"/>
          </a:xfrm>
          <a:prstGeom prst="rect">
            <a:avLst/>
          </a:prstGeom>
        </p:spPr>
      </p:pic>
      <p:pic>
        <p:nvPicPr>
          <p:cNvPr id="4" name="Picture 3" descr="A screenshot of a computer program">
            <a:extLst>
              <a:ext uri="{FF2B5EF4-FFF2-40B4-BE49-F238E27FC236}">
                <a16:creationId xmlns:a16="http://schemas.microsoft.com/office/drawing/2014/main" id="{96C44B82-53FF-A107-9431-CAEC39F5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36" y="740868"/>
            <a:ext cx="3636481" cy="62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4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ills on a black background">
            <a:extLst>
              <a:ext uri="{FF2B5EF4-FFF2-40B4-BE49-F238E27FC236}">
                <a16:creationId xmlns:a16="http://schemas.microsoft.com/office/drawing/2014/main" id="{1D41AB93-D669-47C2-6546-6FE0A96B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1" y="1278081"/>
            <a:ext cx="11357264" cy="6639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D35D1-7A78-9E1D-CF0E-2772209612B4}"/>
              </a:ext>
            </a:extLst>
          </p:cNvPr>
          <p:cNvSpPr txBox="1"/>
          <p:nvPr/>
        </p:nvSpPr>
        <p:spPr>
          <a:xfrm>
            <a:off x="2119746" y="228600"/>
            <a:ext cx="11648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GUI IMPLEMENTATION  WALKTHROUGH</a:t>
            </a:r>
          </a:p>
        </p:txBody>
      </p:sp>
    </p:spTree>
    <p:extLst>
      <p:ext uri="{BB962C8B-B14F-4D97-AF65-F5344CB8AC3E}">
        <p14:creationId xmlns:p14="http://schemas.microsoft.com/office/powerpoint/2010/main" val="302449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029A7-D68B-389E-45EF-F875847F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1" y="2852276"/>
            <a:ext cx="4881768" cy="2951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76A3D0-5E59-94C8-C9A8-A7F0B62C9E94}"/>
              </a:ext>
            </a:extLst>
          </p:cNvPr>
          <p:cNvSpPr txBox="1"/>
          <p:nvPr/>
        </p:nvSpPr>
        <p:spPr>
          <a:xfrm>
            <a:off x="5664819" y="89208"/>
            <a:ext cx="547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Main App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035FF-AD9B-31D0-A106-D2A72507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90" y="1507792"/>
            <a:ext cx="4672450" cy="5864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B8BAF-134D-1AE9-09EA-5BA69110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7092" y="1507792"/>
            <a:ext cx="4483593" cy="5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">
            <a:extLst>
              <a:ext uri="{FF2B5EF4-FFF2-40B4-BE49-F238E27FC236}">
                <a16:creationId xmlns:a16="http://schemas.microsoft.com/office/drawing/2014/main" id="{BB8041F4-FFAC-8B40-D1AA-E389A45A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74" y="122237"/>
            <a:ext cx="8422006" cy="75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in screen with pills&#10;&#10;AI-generated content may be incorrect.">
            <a:extLst>
              <a:ext uri="{FF2B5EF4-FFF2-40B4-BE49-F238E27FC236}">
                <a16:creationId xmlns:a16="http://schemas.microsoft.com/office/drawing/2014/main" id="{8D71A5BC-72F0-C19D-F68D-9FEB3242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82" y="1808897"/>
            <a:ext cx="5805000" cy="6024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DA4258-E9D7-023F-CEB6-C5DCB4BB0927}"/>
              </a:ext>
            </a:extLst>
          </p:cNvPr>
          <p:cNvSpPr txBox="1"/>
          <p:nvPr/>
        </p:nvSpPr>
        <p:spPr>
          <a:xfrm>
            <a:off x="4499264" y="441701"/>
            <a:ext cx="727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Patient Login View</a:t>
            </a:r>
            <a:endParaRPr lang="en-US" sz="4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B6AC2-3F26-9AB1-10C5-C957B7CC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54" y="1808897"/>
            <a:ext cx="6774873" cy="140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C1AB3-F8AC-7A42-5FB8-77A47BD3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07" y="3316862"/>
            <a:ext cx="6774873" cy="169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AE4B4-A756-1CC5-AA46-F21560DC9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53" y="5112359"/>
            <a:ext cx="6786027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1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4098EB-DCE4-02EA-72DE-C46D3FA28023}"/>
              </a:ext>
            </a:extLst>
          </p:cNvPr>
          <p:cNvSpPr txBox="1"/>
          <p:nvPr/>
        </p:nvSpPr>
        <p:spPr>
          <a:xfrm>
            <a:off x="2826327" y="363681"/>
            <a:ext cx="869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Pharmacist signup view GUI page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74CF60F1-2ACC-03CE-5229-49CCE7B6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08" y="1423555"/>
            <a:ext cx="7086601" cy="5933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2028B-344C-9EBE-DFC7-06C73043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1" y="1423555"/>
            <a:ext cx="6302286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3D9AE1-4C52-5070-6CB8-76C6F73630DF}"/>
              </a:ext>
            </a:extLst>
          </p:cNvPr>
          <p:cNvSpPr txBox="1"/>
          <p:nvPr/>
        </p:nvSpPr>
        <p:spPr>
          <a:xfrm>
            <a:off x="4333010" y="498763"/>
            <a:ext cx="5621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Order View GUI page</a:t>
            </a:r>
          </a:p>
        </p:txBody>
      </p:sp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33C38936-99E1-ED05-4B69-C035F51D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846" y="1610591"/>
            <a:ext cx="6889028" cy="6057900"/>
          </a:xfrm>
          <a:prstGeom prst="rect">
            <a:avLst/>
          </a:prstGeom>
        </p:spPr>
      </p:pic>
      <p:pic>
        <p:nvPicPr>
          <p:cNvPr id="10" name="Picture 9" descr="A computer screen shot of a program code">
            <a:extLst>
              <a:ext uri="{FF2B5EF4-FFF2-40B4-BE49-F238E27FC236}">
                <a16:creationId xmlns:a16="http://schemas.microsoft.com/office/drawing/2014/main" id="{0002A0BE-0CD3-3B53-9D35-B21309E6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7" y="1610591"/>
            <a:ext cx="7065673" cy="62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8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4D99CC-B4CA-39F6-D672-98E1A78A0F8A}"/>
              </a:ext>
            </a:extLst>
          </p:cNvPr>
          <p:cNvSpPr txBox="1"/>
          <p:nvPr/>
        </p:nvSpPr>
        <p:spPr>
          <a:xfrm>
            <a:off x="4042063" y="519269"/>
            <a:ext cx="7284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Inventory View GUI page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9A1DE63-D82D-FB7E-1F55-29C51FB5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364" y="1641764"/>
            <a:ext cx="6772004" cy="5766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578BC-4F43-5C3D-A9F0-AE64EBF8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2" y="1641764"/>
            <a:ext cx="7284028" cy="1901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FFC32C-D241-6371-F5A7-93C6F6C27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3" y="3834799"/>
            <a:ext cx="7284028" cy="35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BE37A-F554-0641-54AD-1BF207361255}"/>
              </a:ext>
            </a:extLst>
          </p:cNvPr>
          <p:cNvSpPr txBox="1"/>
          <p:nvPr/>
        </p:nvSpPr>
        <p:spPr>
          <a:xfrm>
            <a:off x="4249883" y="446808"/>
            <a:ext cx="649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Payment View GUI page</a:t>
            </a:r>
          </a:p>
        </p:txBody>
      </p:sp>
      <p:pic>
        <p:nvPicPr>
          <p:cNvPr id="8" name="Picture 7" descr="Close-up of a payment method&#10;&#10;AI-generated content may be incorrect.">
            <a:extLst>
              <a:ext uri="{FF2B5EF4-FFF2-40B4-BE49-F238E27FC236}">
                <a16:creationId xmlns:a16="http://schemas.microsoft.com/office/drawing/2014/main" id="{62C33825-4AD8-1B8F-B9CD-4AAA9E74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55" y="1787236"/>
            <a:ext cx="6321136" cy="5995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16755-D153-A6E1-9881-299ABD40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1754850"/>
            <a:ext cx="7658764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23F07-4A01-A7E0-3DDF-BF167350D910}"/>
              </a:ext>
            </a:extLst>
          </p:cNvPr>
          <p:cNvSpPr txBox="1"/>
          <p:nvPr/>
        </p:nvSpPr>
        <p:spPr>
          <a:xfrm>
            <a:off x="3108960" y="528320"/>
            <a:ext cx="7802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Slides Timeline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744D0-65B4-DA33-069E-61C1D83B5AC9}"/>
              </a:ext>
            </a:extLst>
          </p:cNvPr>
          <p:cNvSpPr txBox="1"/>
          <p:nvPr/>
        </p:nvSpPr>
        <p:spPr>
          <a:xfrm>
            <a:off x="1010796" y="1468412"/>
            <a:ext cx="953008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UML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Class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Class Model UML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Walkthrough Class Model</a:t>
            </a:r>
            <a:endParaRPr lang="ar-EG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Service Interfaces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Service Interface UML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Walkthrough Service Interface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Additional Features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Junit 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Graphical User Interface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Features in GUI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5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5-16 at 7.55.42 AM">
            <a:hlinkClick r:id="" action="ppaction://media"/>
            <a:extLst>
              <a:ext uri="{FF2B5EF4-FFF2-40B4-BE49-F238E27FC236}">
                <a16:creationId xmlns:a16="http://schemas.microsoft.com/office/drawing/2014/main" id="{162FDE57-A20A-0978-81A7-C88682DCF4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180" y="728409"/>
            <a:ext cx="12040500" cy="67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612C5C-FCB6-F330-3B0F-FD95C3220BCC}"/>
              </a:ext>
            </a:extLst>
          </p:cNvPr>
          <p:cNvSpPr txBox="1"/>
          <p:nvPr/>
        </p:nvSpPr>
        <p:spPr>
          <a:xfrm>
            <a:off x="345440" y="3828534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UML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37A2C-42A3-2130-B1AB-511E1079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40" y="2061876"/>
            <a:ext cx="541095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A1A2A-2695-E855-02D9-136C8507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443" y="838775"/>
            <a:ext cx="5289266" cy="672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6CC55-92D1-D212-092F-72252A7E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8" y="838774"/>
            <a:ext cx="2541840" cy="3188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5BD5B-2127-8B96-799D-DD4D7439C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3" y="4375371"/>
            <a:ext cx="2541840" cy="3188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4F3525-61DD-E58C-18BC-4E722AA0A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919" y="838775"/>
            <a:ext cx="2947630" cy="3188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9CA6AA-4D00-8243-13AC-A53EAA08C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4918" y="4202761"/>
            <a:ext cx="2947631" cy="3335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95A27C-080C-7B89-08A5-414F3DE45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276" y="4375371"/>
            <a:ext cx="2700767" cy="3188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9736BA-F2B3-E434-6F2D-E2D0F4E01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5922" y="838775"/>
            <a:ext cx="2700767" cy="318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F6DA1-4778-4953-4F1A-C7904FA0AD38}"/>
              </a:ext>
            </a:extLst>
          </p:cNvPr>
          <p:cNvSpPr txBox="1"/>
          <p:nvPr/>
        </p:nvSpPr>
        <p:spPr>
          <a:xfrm>
            <a:off x="5367421" y="130889"/>
            <a:ext cx="3281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UML Diagram</a:t>
            </a:r>
          </a:p>
        </p:txBody>
      </p:sp>
    </p:spTree>
    <p:extLst>
      <p:ext uri="{BB962C8B-B14F-4D97-AF65-F5344CB8AC3E}">
        <p14:creationId xmlns:p14="http://schemas.microsoft.com/office/powerpoint/2010/main" val="19557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2809D3-6DA9-77E5-5B23-0D2498B7D769}"/>
              </a:ext>
            </a:extLst>
          </p:cNvPr>
          <p:cNvSpPr txBox="1"/>
          <p:nvPr/>
        </p:nvSpPr>
        <p:spPr>
          <a:xfrm>
            <a:off x="426720" y="3799840"/>
            <a:ext cx="5069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Class Model UML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CF8C7-6BFE-6F75-D48A-BDD7AF6C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85928"/>
            <a:ext cx="6228465" cy="6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6F93F7-658B-393F-F4A7-239A8B2E70E1}"/>
              </a:ext>
            </a:extLst>
          </p:cNvPr>
          <p:cNvSpPr txBox="1"/>
          <p:nvPr/>
        </p:nvSpPr>
        <p:spPr>
          <a:xfrm>
            <a:off x="457200" y="3568879"/>
            <a:ext cx="456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Encapsulation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4E46C-2BDC-3DD0-B260-259BF640F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920" y="1855420"/>
            <a:ext cx="6602500" cy="39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F2B49-0F6D-5BE3-515C-3459035B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1" y="91440"/>
            <a:ext cx="4621699" cy="2937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0AD54B-8529-455F-B0C1-5BBB6301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3372159"/>
            <a:ext cx="4621699" cy="4045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BD1E02-05E1-FC9D-A849-050F5E13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81" y="91439"/>
            <a:ext cx="5135042" cy="29375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A1F640-910A-97FB-A9AF-7BBCCA81A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81" y="3367305"/>
            <a:ext cx="5135042" cy="40457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4151DF-2E14-8CC7-C2E1-41A94DB72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256" y="91439"/>
            <a:ext cx="3600483" cy="2937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C79AFA-58D8-3BBD-5C62-DCB6F22AC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6256" y="3367305"/>
            <a:ext cx="3600483" cy="40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30AE0-1A81-51DD-7E93-FE3B93F817C8}"/>
              </a:ext>
            </a:extLst>
          </p:cNvPr>
          <p:cNvSpPr txBox="1"/>
          <p:nvPr/>
        </p:nvSpPr>
        <p:spPr>
          <a:xfrm>
            <a:off x="579120" y="3521055"/>
            <a:ext cx="4561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Inheritance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class&#10;&#10;AI-generated content may be incorrect.">
            <a:extLst>
              <a:ext uri="{FF2B5EF4-FFF2-40B4-BE49-F238E27FC236}">
                <a16:creationId xmlns:a16="http://schemas.microsoft.com/office/drawing/2014/main" id="{1B1DECF1-F877-12BF-4F0F-42734DB9A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7" r="45091" b="26088"/>
          <a:stretch/>
        </p:blipFill>
        <p:spPr>
          <a:xfrm>
            <a:off x="8905652" y="2296745"/>
            <a:ext cx="5048697" cy="29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171</Words>
  <Application>Microsoft Office PowerPoint</Application>
  <PresentationFormat>Custom</PresentationFormat>
  <Paragraphs>52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Roboto Light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Khaled</cp:lastModifiedBy>
  <cp:revision>5</cp:revision>
  <dcterms:created xsi:type="dcterms:W3CDTF">2025-05-15T20:03:37Z</dcterms:created>
  <dcterms:modified xsi:type="dcterms:W3CDTF">2025-05-16T09:21:21Z</dcterms:modified>
</cp:coreProperties>
</file>